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59" r:id="rId4"/>
    <p:sldId id="261" r:id="rId5"/>
    <p:sldId id="260" r:id="rId6"/>
    <p:sldId id="263" r:id="rId7"/>
    <p:sldId id="262" r:id="rId8"/>
    <p:sldId id="265" r:id="rId9"/>
    <p:sldId id="267" r:id="rId10"/>
    <p:sldId id="266" r:id="rId11"/>
    <p:sldId id="269" r:id="rId12"/>
    <p:sldId id="268" r:id="rId13"/>
    <p:sldId id="275" r:id="rId14"/>
    <p:sldId id="272" r:id="rId15"/>
    <p:sldId id="273" r:id="rId16"/>
    <p:sldId id="271" r:id="rId17"/>
    <p:sldId id="274" r:id="rId18"/>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guide id="6" pos="4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5" autoAdjust="0"/>
    <p:restoredTop sz="79581" autoAdjust="0"/>
  </p:normalViewPr>
  <p:slideViewPr>
    <p:cSldViewPr>
      <p:cViewPr varScale="1">
        <p:scale>
          <a:sx n="101" d="100"/>
          <a:sy n="101" d="100"/>
        </p:scale>
        <p:origin x="696" y="102"/>
      </p:cViewPr>
      <p:guideLst>
        <p:guide orient="horz" pos="2160"/>
        <p:guide pos="3840"/>
        <p:guide orient="horz" pos="480"/>
        <p:guide pos="1920"/>
        <p:guide pos="5760"/>
        <p:guide pos="4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5/21/2019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388653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beta supports a HeLa run on a 130 minute gradient on </a:t>
            </a:r>
            <a:r>
              <a:rPr lang="en-US" dirty="0" err="1" smtClean="0"/>
              <a:t>Lumos</a:t>
            </a:r>
            <a:r>
              <a:rPr lang="en-US" dirty="0" smtClean="0"/>
              <a:t> and QE classic.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“Standard” LC-MS/MS settings:</a:t>
            </a:r>
          </a:p>
          <a:p>
            <a:pPr marL="342900" indent="-342900">
              <a:buFont typeface="Wingdings" panose="05000000000000000000" pitchFamily="2" charset="2"/>
              <a:buChar char="Ø"/>
            </a:pPr>
            <a:r>
              <a:rPr lang="en-US" sz="1200" dirty="0" smtClean="0"/>
              <a:t>200 ng of HeLa</a:t>
            </a:r>
          </a:p>
          <a:p>
            <a:pPr marL="342900" indent="-342900">
              <a:buFont typeface="Wingdings" panose="05000000000000000000" pitchFamily="2" charset="2"/>
              <a:buChar char="Ø"/>
            </a:pPr>
            <a:r>
              <a:rPr lang="en-US" sz="1200" dirty="0" smtClean="0"/>
              <a:t>LC Gradient</a:t>
            </a:r>
          </a:p>
          <a:p>
            <a:pPr marL="342900" indent="-342900">
              <a:buFont typeface="Wingdings" panose="05000000000000000000" pitchFamily="2" charset="2"/>
              <a:buChar char="Ø"/>
            </a:pPr>
            <a:r>
              <a:rPr lang="en-US" sz="1200" dirty="0" smtClean="0"/>
              <a:t>Standard acquisition parameters (for </a:t>
            </a:r>
            <a:r>
              <a:rPr lang="en-US" sz="1200" dirty="0" err="1" smtClean="0"/>
              <a:t>Lumos</a:t>
            </a:r>
            <a:r>
              <a:rPr lang="en-US" sz="1200" dirty="0" smtClean="0"/>
              <a:t> and QE classic)</a:t>
            </a:r>
          </a:p>
          <a:p>
            <a:pPr marL="0" indent="0">
              <a:buFont typeface="Wingdings" panose="05000000000000000000" pitchFamily="2" charset="2"/>
              <a:buNone/>
            </a:pPr>
            <a:endParaRPr lang="en-US" sz="1200" dirty="0" smtClean="0"/>
          </a:p>
          <a:p>
            <a:r>
              <a:rPr lang="en-US" sz="1200" dirty="0" smtClean="0"/>
              <a:t>Generated ~70 runs specifically looking at:</a:t>
            </a:r>
          </a:p>
          <a:p>
            <a:pPr marL="285750" indent="-285750">
              <a:buFont typeface="Wingdings" panose="05000000000000000000" pitchFamily="2" charset="2"/>
              <a:buChar char="Ø"/>
            </a:pPr>
            <a:r>
              <a:rPr lang="en-US" sz="1200" dirty="0" smtClean="0"/>
              <a:t>Mobile phase pH (0.1% formic acid to no formic acid)</a:t>
            </a:r>
          </a:p>
          <a:p>
            <a:pPr marL="285750" indent="-285750">
              <a:buFont typeface="Wingdings" panose="05000000000000000000" pitchFamily="2" charset="2"/>
              <a:buChar char="Ø"/>
            </a:pPr>
            <a:r>
              <a:rPr lang="en-US" sz="1200" dirty="0" smtClean="0"/>
              <a:t>Different amounts of HeLa on column (50 to 1000 ng)</a:t>
            </a:r>
          </a:p>
          <a:p>
            <a:pPr marL="285750" indent="-285750">
              <a:buFont typeface="Wingdings" panose="05000000000000000000" pitchFamily="2" charset="2"/>
              <a:buChar char="Ø"/>
            </a:pPr>
            <a:r>
              <a:rPr lang="en-US" sz="1200" dirty="0" smtClean="0"/>
              <a:t>Sub-optimal collision energy</a:t>
            </a:r>
          </a:p>
          <a:p>
            <a:pPr marL="285750" indent="-285750">
              <a:buFont typeface="Wingdings" panose="05000000000000000000" pitchFamily="2" charset="2"/>
              <a:buChar char="Ø"/>
            </a:pPr>
            <a:r>
              <a:rPr lang="en-US" sz="1200" dirty="0" smtClean="0"/>
              <a:t>Attempted to degrade HeLa</a:t>
            </a:r>
          </a:p>
          <a:p>
            <a:pPr marL="285750" indent="-285750">
              <a:buFont typeface="Wingdings" panose="05000000000000000000" pitchFamily="2" charset="2"/>
              <a:buChar char="Ø"/>
            </a:pPr>
            <a:r>
              <a:rPr lang="en-US" sz="1200" dirty="0" smtClean="0"/>
              <a:t>Runs before and after MS cleaning</a:t>
            </a:r>
          </a:p>
          <a:p>
            <a:pPr marL="285750" indent="-285750">
              <a:buFont typeface="Wingdings" panose="05000000000000000000" pitchFamily="2" charset="2"/>
              <a:buChar char="Ø"/>
            </a:pPr>
            <a:r>
              <a:rPr lang="en-US" sz="1200" dirty="0" smtClean="0"/>
              <a:t>Attempted to decrease transfer efficiency</a:t>
            </a:r>
          </a:p>
          <a:p>
            <a:pPr marL="285750" indent="-285750">
              <a:buFont typeface="Wingdings" panose="05000000000000000000" pitchFamily="2" charset="2"/>
              <a:buChar char="Ø"/>
            </a:pPr>
            <a:r>
              <a:rPr lang="en-US" sz="1200" dirty="0" smtClean="0"/>
              <a:t>Mass error (couldn’t get over 8 ppm)</a:t>
            </a:r>
          </a:p>
          <a:p>
            <a:pPr marL="285750" indent="-285750">
              <a:buFont typeface="Wingdings" panose="05000000000000000000" pitchFamily="2" charset="2"/>
              <a:buChar char="Ø"/>
            </a:pPr>
            <a:r>
              <a:rPr lang="en-US" sz="1200" dirty="0" smtClean="0"/>
              <a:t>Running on a different platform (QE classic v </a:t>
            </a:r>
            <a:r>
              <a:rPr lang="en-US" sz="1200" dirty="0" err="1" smtClean="0"/>
              <a:t>Lumos</a:t>
            </a:r>
            <a:r>
              <a:rPr lang="en-US" sz="1200" dirty="0" smtClean="0"/>
              <a:t>)</a:t>
            </a:r>
          </a:p>
          <a:p>
            <a:pPr marL="285750" indent="-285750">
              <a:buFont typeface="Wingdings" panose="05000000000000000000" pitchFamily="2" charset="2"/>
              <a:buChar char="Ø"/>
            </a:pPr>
            <a:r>
              <a:rPr lang="en-US" sz="1200" dirty="0" smtClean="0"/>
              <a:t>15 runs across a year</a:t>
            </a:r>
          </a:p>
          <a:p>
            <a:pPr marL="0" indent="0">
              <a:buFont typeface="Wingdings" panose="05000000000000000000" pitchFamily="2" charset="2"/>
              <a:buNone/>
            </a:pPr>
            <a:endParaRPr lang="en-US" sz="120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widths good, but you can see global retention time shifts</a:t>
            </a:r>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43238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87164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5/21/2019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583" y="6375494"/>
            <a:ext cx="12216384"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583" y="-11685"/>
            <a:ext cx="12216384" cy="94131"/>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Creating a measure of spray stability</a:t>
            </a:r>
            <a:endParaRPr lang="en-US" sz="2400" cap="none" dirty="0"/>
          </a:p>
        </p:txBody>
      </p:sp>
      <p:pic>
        <p:nvPicPr>
          <p:cNvPr id="3" name="Picture 2"/>
          <p:cNvPicPr>
            <a:picLocks noChangeAspect="1"/>
          </p:cNvPicPr>
          <p:nvPr/>
        </p:nvPicPr>
        <p:blipFill>
          <a:blip r:embed="rId3"/>
          <a:stretch>
            <a:fillRect/>
          </a:stretch>
        </p:blipFill>
        <p:spPr>
          <a:xfrm>
            <a:off x="6096000" y="990600"/>
            <a:ext cx="2628899" cy="223361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8610600" cy="457200"/>
          </a:xfrm>
        </p:spPr>
        <p:txBody>
          <a:bodyPr>
            <a:noAutofit/>
          </a:bodyPr>
          <a:lstStyle/>
          <a:p>
            <a:r>
              <a:rPr lang="en-US" sz="2400" cap="none" dirty="0" smtClean="0"/>
              <a:t>QC </a:t>
            </a:r>
            <a:r>
              <a:rPr lang="en-US" sz="2400" cap="none" dirty="0" err="1" smtClean="0"/>
              <a:t>Benchmarker</a:t>
            </a:r>
            <a:r>
              <a:rPr lang="en-US" sz="2400" cap="none" dirty="0" smtClean="0"/>
              <a:t> Implementation – Focus on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p:nvPr/>
        </p:nvCxnSpPr>
        <p:spPr>
          <a:xfrm>
            <a:off x="3742207"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77437" y="1663630"/>
            <a:ext cx="1378904" cy="400110"/>
          </a:xfrm>
          <a:prstGeom prst="rect">
            <a:avLst/>
          </a:prstGeom>
          <a:noFill/>
        </p:spPr>
        <p:txBody>
          <a:bodyPr wrap="none" rtlCol="0">
            <a:spAutoFit/>
          </a:bodyPr>
          <a:lstStyle/>
          <a:p>
            <a:r>
              <a:rPr lang="en-US" sz="2000" dirty="0" smtClean="0"/>
              <a:t>Mass spec?</a:t>
            </a:r>
            <a:endParaRPr lang="en-US" sz="2000" dirty="0"/>
          </a:p>
        </p:txBody>
      </p: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Tree>
    <p:extLst>
      <p:ext uri="{BB962C8B-B14F-4D97-AF65-F5344CB8AC3E}">
        <p14:creationId xmlns:p14="http://schemas.microsoft.com/office/powerpoint/2010/main" val="2059085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a:t>
            </a:r>
            <a:endParaRPr lang="en-US" sz="2400" cap="none" dirty="0">
              <a:solidFill>
                <a:srgbClr val="FF0000"/>
              </a:solidFill>
            </a:endParaRPr>
          </a:p>
        </p:txBody>
      </p:sp>
      <p:sp>
        <p:nvSpPr>
          <p:cNvPr id="3" name="TextBox 2"/>
          <p:cNvSpPr txBox="1"/>
          <p:nvPr/>
        </p:nvSpPr>
        <p:spPr>
          <a:xfrm>
            <a:off x="613252" y="751114"/>
            <a:ext cx="7893315" cy="3170099"/>
          </a:xfrm>
          <a:prstGeom prst="rect">
            <a:avLst/>
          </a:prstGeom>
          <a:noFill/>
        </p:spPr>
        <p:txBody>
          <a:bodyPr wrap="none" rtlCol="0">
            <a:spAutoFit/>
          </a:bodyPr>
          <a:lstStyle/>
          <a:p>
            <a:r>
              <a:rPr lang="en-US" sz="2000" dirty="0" smtClean="0"/>
              <a:t>Commercial digests:</a:t>
            </a:r>
          </a:p>
          <a:p>
            <a:pPr marL="342900" indent="-342900">
              <a:buFont typeface="Wingdings" panose="05000000000000000000" pitchFamily="2" charset="2"/>
              <a:buChar char="Ø"/>
            </a:pPr>
            <a:r>
              <a:rPr lang="en-US" sz="2000" dirty="0" smtClean="0"/>
              <a:t>Used more than 70 HeLa runs to evaluate LC and MS/MS performance </a:t>
            </a:r>
          </a:p>
          <a:p>
            <a:endParaRPr lang="en-US" sz="2000" dirty="0" smtClean="0"/>
          </a:p>
          <a:p>
            <a:r>
              <a:rPr lang="en-US" sz="2000" dirty="0" smtClean="0"/>
              <a:t>Website:</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a:t>
            </a:r>
            <a:r>
              <a:rPr lang="en-US" sz="2000" dirty="0" smtClean="0"/>
              <a:t>identifications</a:t>
            </a:r>
          </a:p>
          <a:p>
            <a:pPr marL="342900" indent="-342900">
              <a:buFont typeface="Wingdings" panose="05000000000000000000" pitchFamily="2" charset="2"/>
              <a:buChar char="Ø"/>
            </a:pPr>
            <a:r>
              <a:rPr lang="en-US" sz="2000" dirty="0" smtClean="0"/>
              <a:t>Existing R packages: </a:t>
            </a:r>
            <a:r>
              <a:rPr lang="en-US" sz="2000" dirty="0" err="1" smtClean="0"/>
              <a:t>mzR</a:t>
            </a:r>
            <a:r>
              <a:rPr lang="en-US" sz="2000" dirty="0" smtClean="0"/>
              <a:t>, </a:t>
            </a:r>
            <a:r>
              <a:rPr lang="en-US" sz="2000" dirty="0" err="1" smtClean="0"/>
              <a:t>Msnbase</a:t>
            </a:r>
            <a:r>
              <a:rPr lang="en-US" sz="2000" dirty="0" smtClean="0"/>
              <a:t>, </a:t>
            </a:r>
            <a:r>
              <a:rPr lang="en-US" sz="2000" dirty="0" err="1" smtClean="0"/>
              <a:t>pepXMLTab</a:t>
            </a:r>
            <a:endParaRPr lang="en-US" sz="2000" dirty="0" smtClean="0"/>
          </a:p>
          <a:p>
            <a:endParaRPr lang="en-US" sz="2000" dirty="0" smtClean="0"/>
          </a:p>
          <a:p>
            <a:r>
              <a:rPr lang="en-US" sz="2000" dirty="0" smtClean="0"/>
              <a:t>Reporting:</a:t>
            </a:r>
          </a:p>
          <a:p>
            <a:pPr marL="342900" indent="-342900">
              <a:buFont typeface="Wingdings" panose="05000000000000000000" pitchFamily="2" charset="2"/>
              <a:buChar char="Ø"/>
            </a:pPr>
            <a:r>
              <a:rPr lang="en-US" sz="2000" dirty="0" smtClean="0"/>
              <a:t>Pipeline generates a high-level graphic summary and a detailed report </a:t>
            </a:r>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 of beta release</a:t>
            </a:r>
            <a:endParaRPr lang="en-US" sz="2400" cap="none" dirty="0"/>
          </a:p>
        </p:txBody>
      </p:sp>
      <p:sp>
        <p:nvSpPr>
          <p:cNvPr id="3" name="TextBox 2"/>
          <p:cNvSpPr txBox="1"/>
          <p:nvPr/>
        </p:nvSpPr>
        <p:spPr>
          <a:xfrm>
            <a:off x="990600" y="990600"/>
            <a:ext cx="6724148"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Do not have confirmed MS/MS methods for other platforms</a:t>
            </a:r>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76200"/>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smtClean="0"/>
              <a:t>Ongoing development (v1)</a:t>
            </a:r>
            <a:endParaRPr lang="en-US" sz="2400" cap="none" dirty="0"/>
          </a:p>
        </p:txBody>
      </p:sp>
      <p:sp>
        <p:nvSpPr>
          <p:cNvPr id="4" name="TextBox 3"/>
          <p:cNvSpPr txBox="1"/>
          <p:nvPr/>
        </p:nvSpPr>
        <p:spPr>
          <a:xfrm>
            <a:off x="990600" y="990600"/>
            <a:ext cx="6778907" cy="1938992"/>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a:t>
            </a:r>
            <a:r>
              <a:rPr lang="en-US" sz="2000" i="1" dirty="0" smtClean="0"/>
              <a:t>E. coli</a:t>
            </a:r>
            <a:r>
              <a:rPr lang="en-US" sz="2000" dirty="0" smtClean="0"/>
              <a:t>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 relevant thresholds per platform</a:t>
            </a:r>
          </a:p>
          <a:p>
            <a:pPr marL="285750" indent="-285750">
              <a:buFont typeface="Wingdings" panose="05000000000000000000" pitchFamily="2" charset="2"/>
              <a:buChar char="Ø"/>
            </a:pPr>
            <a:r>
              <a:rPr lang="en-US" sz="2000" dirty="0" smtClean="0"/>
              <a:t>Allow for shorter gradients or different loading amounts</a:t>
            </a:r>
          </a:p>
          <a:p>
            <a:pPr marL="285750" indent="-285750">
              <a:buFont typeface="Wingdings" panose="05000000000000000000" pitchFamily="2" charset="2"/>
              <a:buChar char="Ø"/>
            </a:pPr>
            <a:r>
              <a:rPr lang="en-US" sz="2000" dirty="0" smtClean="0"/>
              <a:t>Model column heater effects</a:t>
            </a:r>
            <a:endParaRPr lang="en-US" sz="2000" dirty="0"/>
          </a:p>
        </p:txBody>
      </p:sp>
      <p:sp>
        <p:nvSpPr>
          <p:cNvPr id="5" name="Title 1"/>
          <p:cNvSpPr txBox="1">
            <a:spLocks/>
          </p:cNvSpPr>
          <p:nvPr/>
        </p:nvSpPr>
        <p:spPr>
          <a:xfrm>
            <a:off x="0" y="3480137"/>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Future development (v2)</a:t>
            </a:r>
            <a:endParaRPr lang="en-US" sz="2400" cap="none" dirty="0"/>
          </a:p>
        </p:txBody>
      </p:sp>
      <p:sp>
        <p:nvSpPr>
          <p:cNvPr id="6" name="TextBox 5"/>
          <p:cNvSpPr txBox="1"/>
          <p:nvPr/>
        </p:nvSpPr>
        <p:spPr>
          <a:xfrm>
            <a:off x="990600" y="4394537"/>
            <a:ext cx="6110455" cy="1015663"/>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Allow user to specify thresholds</a:t>
            </a:r>
          </a:p>
          <a:p>
            <a:pPr marL="285750" indent="-285750">
              <a:buFont typeface="Wingdings" panose="05000000000000000000" pitchFamily="2" charset="2"/>
              <a:buChar char="Ø"/>
            </a:pPr>
            <a:r>
              <a:rPr lang="en-US" sz="2000" dirty="0" smtClean="0"/>
              <a:t>Locally evaluate temporal variations on large data sets</a:t>
            </a:r>
          </a:p>
          <a:p>
            <a:pPr marL="285750" indent="-285750">
              <a:buFont typeface="Wingdings" panose="05000000000000000000" pitchFamily="2" charset="2"/>
              <a:buChar char="Ø"/>
            </a:pPr>
            <a:r>
              <a:rPr lang="en-US" sz="2000" dirty="0" smtClean="0"/>
              <a:t>Evaluate mass spec-based metabolomics data</a:t>
            </a:r>
            <a:endParaRPr lang="en-US" sz="2000"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828800"/>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24327"/>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858001" y="1871009"/>
            <a:ext cx="2286000"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Quality control metrics</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703741" cy="369332"/>
          </a:xfrm>
          <a:prstGeom prst="rect">
            <a:avLst/>
          </a:prstGeom>
          <a:noFill/>
        </p:spPr>
        <p:txBody>
          <a:bodyPr wrap="none" rtlCol="0">
            <a:spAutoFit/>
          </a:bodyPr>
          <a:lstStyle/>
          <a:p>
            <a:r>
              <a:rPr lang="en-US" i="1" dirty="0" smtClean="0"/>
              <a:t>* this is not an exhaustive list, please excuse any omissions.</a:t>
            </a:r>
            <a:endParaRPr lang="en-US" i="1" dirty="0"/>
          </a:p>
        </p:txBody>
      </p:sp>
      <p:grpSp>
        <p:nvGrpSpPr>
          <p:cNvPr id="3" name="Group 2"/>
          <p:cNvGrpSpPr/>
          <p:nvPr/>
        </p:nvGrpSpPr>
        <p:grpSpPr>
          <a:xfrm>
            <a:off x="313449" y="3894748"/>
            <a:ext cx="6349279" cy="2045682"/>
            <a:chOff x="313449" y="3894748"/>
            <a:chExt cx="6349279" cy="2045682"/>
          </a:xfrm>
        </p:grpSpPr>
        <p:grpSp>
          <p:nvGrpSpPr>
            <p:cNvPr id="12" name="Group 11"/>
            <p:cNvGrpSpPr/>
            <p:nvPr/>
          </p:nvGrpSpPr>
          <p:grpSpPr>
            <a:xfrm>
              <a:off x="313449" y="3894748"/>
              <a:ext cx="6349279" cy="1858431"/>
              <a:chOff x="313449" y="3894748"/>
              <a:chExt cx="6349279"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sp>
            <p:nvSpPr>
              <p:cNvPr id="25" name="TextBox 24"/>
              <p:cNvSpPr txBox="1"/>
              <p:nvPr/>
            </p:nvSpPr>
            <p:spPr>
              <a:xfrm>
                <a:off x="5343136" y="5015524"/>
                <a:ext cx="1319592" cy="523220"/>
              </a:xfrm>
              <a:prstGeom prst="rect">
                <a:avLst/>
              </a:prstGeom>
              <a:noFill/>
            </p:spPr>
            <p:txBody>
              <a:bodyPr wrap="none" rtlCol="0">
                <a:spAutoFit/>
              </a:bodyPr>
              <a:lstStyle/>
              <a:p>
                <a:r>
                  <a:rPr lang="en-US" sz="2800" dirty="0" smtClean="0"/>
                  <a:t>QCMAP</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grpSp>
    </p:spTree>
    <p:extLst>
      <p:ext uri="{BB962C8B-B14F-4D97-AF65-F5344CB8AC3E}">
        <p14:creationId xmlns:p14="http://schemas.microsoft.com/office/powerpoint/2010/main" val="40947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539126" cy="457200"/>
          </a:xfrm>
        </p:spPr>
        <p:txBody>
          <a:bodyPr>
            <a:normAutofit/>
          </a:bodyPr>
          <a:lstStyle/>
          <a:p>
            <a:r>
              <a:rPr lang="en-US" sz="2400" cap="none" dirty="0" smtClean="0"/>
              <a:t>QC </a:t>
            </a:r>
            <a:r>
              <a:rPr lang="en-US" sz="2400" cap="none" dirty="0" err="1" smtClean="0"/>
              <a:t>Benchmarker</a:t>
            </a:r>
            <a:r>
              <a:rPr lang="en-US" sz="2400" cap="none" smtClean="0"/>
              <a:t> – Goals </a:t>
            </a:r>
            <a:r>
              <a:rPr lang="en-US" sz="2400" cap="none" dirty="0" smtClean="0"/>
              <a:t>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00800" cy="1323439"/>
          </a:xfrm>
          <a:prstGeom prst="rect">
            <a:avLst/>
          </a:prstGeom>
          <a:noFill/>
        </p:spPr>
        <p:txBody>
          <a:bodyPr wrap="square" rtlCol="0">
            <a:spAutoFit/>
          </a:bodyPr>
          <a:lstStyle/>
          <a:p>
            <a:pPr marL="342900" indent="-342900">
              <a:buAutoNum type="arabicParenR"/>
            </a:pPr>
            <a:r>
              <a:rPr lang="en-US" sz="2000" dirty="0" smtClean="0"/>
              <a:t>Use commercial digest standards and standard methods</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1905000" y="533400"/>
            <a:ext cx="6922721" cy="646331"/>
          </a:xfrm>
          <a:prstGeom prst="rect">
            <a:avLst/>
          </a:prstGeom>
          <a:noFill/>
        </p:spPr>
        <p:txBody>
          <a:bodyPr wrap="square" rtlCol="0">
            <a:spAutoFit/>
          </a:bodyPr>
          <a:lstStyle/>
          <a:p>
            <a:r>
              <a:rPr lang="en-US" dirty="0" smtClean="0"/>
              <a:t>By specifically focusing on a weekly QC sample run for system suitability, all our metrics/reports can be made </a:t>
            </a:r>
            <a:r>
              <a:rPr lang="en-US" b="1" dirty="0" smtClean="0"/>
              <a:t>without user specified parameters</a:t>
            </a:r>
            <a:r>
              <a:rPr lang="en-US" dirty="0" smtClean="0"/>
              <a: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12420600" y="206115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602" y="2030560"/>
            <a:ext cx="1295400" cy="1614069"/>
          </a:xfrm>
          <a:prstGeom prst="rect">
            <a:avLst/>
          </a:prstGeom>
        </p:spPr>
      </p:pic>
      <p:sp>
        <p:nvSpPr>
          <p:cNvPr id="9" name="Right Arrow 8"/>
          <p:cNvSpPr/>
          <p:nvPr/>
        </p:nvSpPr>
        <p:spPr>
          <a:xfrm>
            <a:off x="8827721" y="2621965"/>
            <a:ext cx="949904" cy="47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77625" y="2395556"/>
            <a:ext cx="1350241" cy="923330"/>
          </a:xfrm>
          <a:prstGeom prst="rect">
            <a:avLst/>
          </a:prstGeom>
          <a:noFill/>
        </p:spPr>
        <p:txBody>
          <a:bodyPr wrap="none" rtlCol="0">
            <a:spAutoFit/>
          </a:bodyPr>
          <a:lstStyle/>
          <a:p>
            <a:r>
              <a:rPr lang="en-US" dirty="0" smtClean="0"/>
              <a:t>TIC</a:t>
            </a:r>
          </a:p>
          <a:p>
            <a:r>
              <a:rPr lang="en-US" dirty="0" smtClean="0"/>
              <a:t>Peak Widths</a:t>
            </a:r>
          </a:p>
          <a:p>
            <a:r>
              <a:rPr lang="en-US" dirty="0" smtClean="0"/>
              <a:t>PSMs</a:t>
            </a:r>
          </a:p>
        </p:txBody>
      </p:sp>
      <p:sp>
        <p:nvSpPr>
          <p:cNvPr id="13" name="TextBox 12"/>
          <p:cNvSpPr txBox="1"/>
          <p:nvPr/>
        </p:nvSpPr>
        <p:spPr>
          <a:xfrm>
            <a:off x="11070359" y="2133946"/>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9" grpId="1" animBg="1"/>
      <p:bldP spid="10" grpId="0"/>
      <p:bldP spid="1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Development of QC </a:t>
            </a:r>
            <a:r>
              <a:rPr lang="en-US" sz="2400" cap="none" dirty="0" err="1" smtClean="0"/>
              <a:t>Benchmarker</a:t>
            </a:r>
            <a:endParaRPr lang="en-US" sz="2400" cap="non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5" name="TextBox 4"/>
          <p:cNvSpPr txBox="1"/>
          <p:nvPr/>
        </p:nvSpPr>
        <p:spPr>
          <a:xfrm>
            <a:off x="2590800" y="762000"/>
            <a:ext cx="1866665" cy="369332"/>
          </a:xfrm>
          <a:prstGeom prst="rect">
            <a:avLst/>
          </a:prstGeom>
          <a:noFill/>
        </p:spPr>
        <p:txBody>
          <a:bodyPr wrap="none" rtlCol="0">
            <a:spAutoFit/>
          </a:bodyPr>
          <a:lstStyle/>
          <a:p>
            <a:r>
              <a:rPr lang="en-US" dirty="0" smtClean="0"/>
              <a:t>Standard sample, </a:t>
            </a:r>
            <a:endParaRPr lang="en-US" dirty="0"/>
          </a:p>
        </p:txBody>
      </p:sp>
      <p:sp>
        <p:nvSpPr>
          <p:cNvPr id="8" name="Rectangle 7"/>
          <p:cNvSpPr/>
          <p:nvPr/>
        </p:nvSpPr>
        <p:spPr>
          <a:xfrm>
            <a:off x="2590800" y="762000"/>
            <a:ext cx="16764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29335" y="762000"/>
            <a:ext cx="1348703" cy="369332"/>
          </a:xfrm>
          <a:prstGeom prst="rect">
            <a:avLst/>
          </a:prstGeom>
          <a:noFill/>
        </p:spPr>
        <p:txBody>
          <a:bodyPr wrap="none" rtlCol="0">
            <a:spAutoFit/>
          </a:bodyPr>
          <a:lstStyle/>
          <a:p>
            <a:r>
              <a:rPr lang="en-US" dirty="0"/>
              <a:t>LC gradient, </a:t>
            </a:r>
          </a:p>
        </p:txBody>
      </p:sp>
      <p:sp>
        <p:nvSpPr>
          <p:cNvPr id="10" name="TextBox 9"/>
          <p:cNvSpPr txBox="1"/>
          <p:nvPr/>
        </p:nvSpPr>
        <p:spPr>
          <a:xfrm>
            <a:off x="5410200" y="762000"/>
            <a:ext cx="2836418" cy="369332"/>
          </a:xfrm>
          <a:prstGeom prst="rect">
            <a:avLst/>
          </a:prstGeom>
          <a:noFill/>
        </p:spPr>
        <p:txBody>
          <a:bodyPr wrap="none" rtlCol="0">
            <a:spAutoFit/>
          </a:bodyPr>
          <a:lstStyle/>
          <a:p>
            <a:r>
              <a:rPr lang="en-US" dirty="0" smtClean="0"/>
              <a:t>and </a:t>
            </a:r>
            <a:r>
              <a:rPr lang="en-US" dirty="0"/>
              <a:t>acquisition parameters</a:t>
            </a:r>
          </a:p>
        </p:txBody>
      </p:sp>
      <p:sp>
        <p:nvSpPr>
          <p:cNvPr id="11" name="Rectangle 10"/>
          <p:cNvSpPr/>
          <p:nvPr/>
        </p:nvSpPr>
        <p:spPr>
          <a:xfrm>
            <a:off x="4267200" y="762000"/>
            <a:ext cx="12192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762000"/>
            <a:ext cx="33528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248033" y="4133968"/>
            <a:ext cx="1181335"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14626" y="5105400"/>
            <a:ext cx="5636287" cy="646331"/>
          </a:xfrm>
          <a:prstGeom prst="rect">
            <a:avLst/>
          </a:prstGeom>
          <a:noFill/>
        </p:spPr>
        <p:txBody>
          <a:bodyPr wrap="none" rtlCol="0">
            <a:spAutoFit/>
          </a:bodyPr>
          <a:lstStyle/>
          <a:p>
            <a:pPr algn="ctr"/>
            <a:r>
              <a:rPr lang="en-US" b="1" u="sng" dirty="0" smtClean="0">
                <a:solidFill>
                  <a:srgbClr val="FF0000"/>
                </a:solidFill>
              </a:rPr>
              <a:t>Problems</a:t>
            </a:r>
          </a:p>
          <a:p>
            <a:pPr algn="ctr"/>
            <a:r>
              <a:rPr lang="en-US" dirty="0" smtClean="0">
                <a:solidFill>
                  <a:srgbClr val="FF0000"/>
                </a:solidFill>
              </a:rPr>
              <a:t>Pumps, column, mobile phases, system contaminants, etc.</a:t>
            </a:r>
            <a:endParaRPr lang="en-US" dirty="0">
              <a:solidFill>
                <a:srgbClr val="FF0000"/>
              </a:solidFill>
            </a:endParaRPr>
          </a:p>
        </p:txBody>
      </p:sp>
      <p:sp>
        <p:nvSpPr>
          <p:cNvPr id="15" name="Right Brace 14"/>
          <p:cNvSpPr/>
          <p:nvPr/>
        </p:nvSpPr>
        <p:spPr>
          <a:xfrm rot="5400000">
            <a:off x="6944492" y="2617717"/>
            <a:ext cx="457200" cy="314656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3401755" y="3592020"/>
            <a:ext cx="457200" cy="119796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046673" y="4419600"/>
            <a:ext cx="1220527" cy="369332"/>
          </a:xfrm>
          <a:prstGeom prst="rect">
            <a:avLst/>
          </a:prstGeom>
          <a:noFill/>
        </p:spPr>
        <p:txBody>
          <a:bodyPr wrap="none" rtlCol="0">
            <a:spAutoFit/>
          </a:bodyPr>
          <a:lstStyle/>
          <a:p>
            <a:pPr algn="ctr"/>
            <a:r>
              <a:rPr lang="en-US" dirty="0" smtClean="0"/>
              <a:t>Very stable</a:t>
            </a:r>
            <a:endParaRPr lang="en-US" dirty="0"/>
          </a:p>
        </p:txBody>
      </p:sp>
      <p:sp>
        <p:nvSpPr>
          <p:cNvPr id="18" name="TextBox 17"/>
          <p:cNvSpPr txBox="1"/>
          <p:nvPr/>
        </p:nvSpPr>
        <p:spPr>
          <a:xfrm>
            <a:off x="5599809" y="4419600"/>
            <a:ext cx="3239391" cy="646331"/>
          </a:xfrm>
          <a:prstGeom prst="rect">
            <a:avLst/>
          </a:prstGeom>
          <a:noFill/>
        </p:spPr>
        <p:txBody>
          <a:bodyPr wrap="square" rtlCol="0">
            <a:spAutoFit/>
          </a:bodyPr>
          <a:lstStyle/>
          <a:p>
            <a:pPr algn="ctr"/>
            <a:r>
              <a:rPr lang="en-US" dirty="0" smtClean="0"/>
              <a:t>Performance of source to MS2 is verified during calibration</a:t>
            </a:r>
            <a:endParaRPr lang="en-US" dirty="0"/>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2" grpId="0" animBg="1"/>
      <p:bldP spid="12" grpId="1" animBg="1"/>
      <p:bldP spid="13" grpId="0" animBg="1"/>
      <p:bldP spid="14" grpId="0"/>
      <p:bldP spid="15" grpId="0" animBg="1"/>
      <p:bldP spid="16" grpId="0" animBg="1"/>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11049000" cy="457200"/>
          </a:xfrm>
        </p:spPr>
        <p:txBody>
          <a:bodyPr>
            <a:noAutofit/>
          </a:bodyPr>
          <a:lstStyle/>
          <a:p>
            <a:r>
              <a:rPr lang="en-US" sz="2400" cap="none" dirty="0" smtClean="0"/>
              <a:t>Machine Learning-based prediction of mobile phase pH and pump performance</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24793805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1942</TotalTime>
  <Words>1255</Words>
  <Application>Microsoft Office PowerPoint</Application>
  <PresentationFormat>Widescreen</PresentationFormat>
  <Paragraphs>238</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Quality control metrics</vt:lpstr>
      <vt:lpstr>QC – the current toolset</vt:lpstr>
      <vt:lpstr>QC Benchmarker – Goals and Rationale</vt:lpstr>
      <vt:lpstr>Yet another tool!!!</vt:lpstr>
      <vt:lpstr>Development of QC Benchmarker</vt:lpstr>
      <vt:lpstr>Machine Learning-based prediction of mobile phase pH and pump performance</vt:lpstr>
      <vt:lpstr>Autocorrelation-based peak width determination</vt:lpstr>
      <vt:lpstr>Creating a measure of spray stability</vt:lpstr>
      <vt:lpstr>Example of a performance threshold – PSMs</vt:lpstr>
      <vt:lpstr>Peak capacity and MS2 rate and # PSM</vt:lpstr>
      <vt:lpstr>QC Benchmarker Implementation – Focus on speed</vt:lpstr>
      <vt:lpstr>Summary</vt:lpstr>
      <vt:lpstr>Short video demo</vt:lpstr>
      <vt:lpstr>Current limitations of beta release</vt:lpstr>
      <vt:lpstr>PowerPoint Presentation</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119</cp:revision>
  <cp:lastPrinted>2016-08-26T14:48:49Z</cp:lastPrinted>
  <dcterms:created xsi:type="dcterms:W3CDTF">2016-08-08T19:52:15Z</dcterms:created>
  <dcterms:modified xsi:type="dcterms:W3CDTF">2019-05-21T18:38:58Z</dcterms:modified>
</cp:coreProperties>
</file>